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9" r:id="rId4"/>
    <p:sldId id="257" r:id="rId5"/>
    <p:sldId id="258" r:id="rId6"/>
    <p:sldId id="260" r:id="rId7"/>
    <p:sldId id="264" r:id="rId8"/>
    <p:sldId id="262" r:id="rId9"/>
    <p:sldId id="274" r:id="rId10"/>
    <p:sldId id="273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8024F-87C0-406A-94BF-9CD041B84AD9}" v="19" dt="2026-01-29T14:20:36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55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2.xlsx]Revenue!PivotTable3</c:name>
    <c:fmtId val="3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solidFill>
                  <a:sysClr val="windowText" lastClr="000000"/>
                </a:solidFill>
              </a:rPr>
              <a:t>Actual</a:t>
            </a:r>
            <a:r>
              <a:rPr lang="en-US" sz="1600" b="1" baseline="0">
                <a:solidFill>
                  <a:sysClr val="windowText" lastClr="000000"/>
                </a:solidFill>
              </a:rPr>
              <a:t> Vs Budgeted Revenue Trend</a:t>
            </a:r>
            <a:endParaRPr lang="en-US" sz="1600" b="1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9138528138528136"/>
          <c:y val="5.45348498104403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49678917614052"/>
          <c:y val="0.24332895888013997"/>
          <c:w val="0.80514400997325763"/>
          <c:h val="0.6207863079615048"/>
        </c:manualLayout>
      </c:layout>
      <c:lineChart>
        <c:grouping val="stacked"/>
        <c:varyColors val="0"/>
        <c:ser>
          <c:idx val="0"/>
          <c:order val="0"/>
          <c:tx>
            <c:strRef>
              <c:f>Revenue!$J$7</c:f>
              <c:strCache>
                <c:ptCount val="1"/>
                <c:pt idx="0">
                  <c:v> Actual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Revenue!$I$8:$I$20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Revenue!$J$8:$J$20</c:f>
              <c:numCache>
                <c:formatCode>_("$"* #,##0_);_("$"* \(#,##0\);_("$"* "-"??_);_(@_)</c:formatCode>
                <c:ptCount val="12"/>
                <c:pt idx="0">
                  <c:v>109250</c:v>
                </c:pt>
                <c:pt idx="1">
                  <c:v>106400</c:v>
                </c:pt>
                <c:pt idx="2">
                  <c:v>121600</c:v>
                </c:pt>
                <c:pt idx="3">
                  <c:v>96000</c:v>
                </c:pt>
                <c:pt idx="4">
                  <c:v>129600</c:v>
                </c:pt>
                <c:pt idx="5">
                  <c:v>151680</c:v>
                </c:pt>
                <c:pt idx="6">
                  <c:v>155200</c:v>
                </c:pt>
                <c:pt idx="7">
                  <c:v>169750</c:v>
                </c:pt>
                <c:pt idx="8">
                  <c:v>147000</c:v>
                </c:pt>
                <c:pt idx="9">
                  <c:v>158760</c:v>
                </c:pt>
                <c:pt idx="10">
                  <c:v>168300</c:v>
                </c:pt>
                <c:pt idx="11">
                  <c:v>185000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BB-41AC-B83C-A46D89837A41}"/>
            </c:ext>
          </c:extLst>
        </c:ser>
        <c:ser>
          <c:idx val="1"/>
          <c:order val="1"/>
          <c:tx>
            <c:strRef>
              <c:f>Revenue!$K$7</c:f>
              <c:strCache>
                <c:ptCount val="1"/>
                <c:pt idx="0">
                  <c:v>Budgeted Revenue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Revenue!$I$8:$I$20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Revenue!$K$8:$K$20</c:f>
              <c:numCache>
                <c:formatCode>_("$"* #,##0_);_("$"* \(#,##0\);_("$"* "-"??_);_(@_)</c:formatCode>
                <c:ptCount val="12"/>
                <c:pt idx="0">
                  <c:v>114000</c:v>
                </c:pt>
                <c:pt idx="1">
                  <c:v>118750</c:v>
                </c:pt>
                <c:pt idx="2">
                  <c:v>123500</c:v>
                </c:pt>
                <c:pt idx="3">
                  <c:v>105600</c:v>
                </c:pt>
                <c:pt idx="4">
                  <c:v>134400</c:v>
                </c:pt>
                <c:pt idx="5">
                  <c:v>148800</c:v>
                </c:pt>
                <c:pt idx="6">
                  <c:v>160050</c:v>
                </c:pt>
                <c:pt idx="7">
                  <c:v>164900</c:v>
                </c:pt>
                <c:pt idx="8">
                  <c:v>156800</c:v>
                </c:pt>
                <c:pt idx="9">
                  <c:v>161700</c:v>
                </c:pt>
                <c:pt idx="10">
                  <c:v>178200</c:v>
                </c:pt>
                <c:pt idx="11">
                  <c:v>200000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BB-41AC-B83C-A46D89837A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5535455"/>
        <c:axId val="1045536415"/>
      </c:lineChart>
      <c:catAx>
        <c:axId val="104553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36415"/>
        <c:crosses val="autoZero"/>
        <c:auto val="1"/>
        <c:lblAlgn val="ctr"/>
        <c:lblOffset val="100"/>
        <c:noMultiLvlLbl val="0"/>
      </c:catAx>
      <c:valAx>
        <c:axId val="1045536415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35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6411139117525334E-3"/>
          <c:y val="2.0323344998541819E-2"/>
          <c:w val="0.15609102332463401"/>
          <c:h val="0.123843686205890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2.xlsx]Cash Flow Forecast!PivotTable5</c:name>
    <c:fmtId val="24"/>
  </c:pivotSource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Forecast</a:t>
            </a:r>
            <a:r>
              <a:rPr lang="en-US" sz="1600" baseline="0"/>
              <a:t> Closing Cash</a:t>
            </a:r>
            <a:endParaRPr lang="en-US" sz="1600"/>
          </a:p>
        </c:rich>
      </c:tx>
      <c:layout>
        <c:manualLayout>
          <c:xMode val="edge"/>
          <c:yMode val="edge"/>
          <c:x val="0.3486965811965812"/>
          <c:y val="6.3794109069699623E-2"/>
        </c:manualLayout>
      </c:layout>
      <c:overlay val="0"/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985308805240831"/>
          <c:y val="0.25721784972199335"/>
          <c:w val="0.86803553401978584"/>
          <c:h val="0.658530912802566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'Cash Flow Forecast'!$H$17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'Cash Flow Forecast'!$G$18:$G$30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'Cash Flow Forecast'!$H$18:$H$30</c:f>
              <c:numCache>
                <c:formatCode>_("$"* #,##0_);_("$"* \(#,##0\);_("$"* "-"??_);_(@_)</c:formatCode>
                <c:ptCount val="12"/>
                <c:pt idx="0">
                  <c:v>108133.33</c:v>
                </c:pt>
                <c:pt idx="1">
                  <c:v>134895.83000000002</c:v>
                </c:pt>
                <c:pt idx="2">
                  <c:v>140187.49000000002</c:v>
                </c:pt>
                <c:pt idx="3">
                  <c:v>154708.32</c:v>
                </c:pt>
                <c:pt idx="4">
                  <c:v>190658.32</c:v>
                </c:pt>
                <c:pt idx="5">
                  <c:v>242937.48</c:v>
                </c:pt>
                <c:pt idx="6">
                  <c:v>307595.81</c:v>
                </c:pt>
                <c:pt idx="7">
                  <c:v>376033.31</c:v>
                </c:pt>
                <c:pt idx="8">
                  <c:v>403099.97</c:v>
                </c:pt>
                <c:pt idx="9">
                  <c:v>466095.8</c:v>
                </c:pt>
                <c:pt idx="10">
                  <c:v>514720.8</c:v>
                </c:pt>
                <c:pt idx="11">
                  <c:v>618374.96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BD-42C1-B35A-10092F2A0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169728"/>
        <c:axId val="1168166368"/>
      </c:barChart>
      <c:catAx>
        <c:axId val="116816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166368"/>
        <c:crosses val="autoZero"/>
        <c:auto val="1"/>
        <c:lblAlgn val="ctr"/>
        <c:lblOffset val="100"/>
        <c:noMultiLvlLbl val="0"/>
      </c:catAx>
      <c:valAx>
        <c:axId val="116816636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169728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2.xlsx]P&amp;L Model!PivotTable4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ysClr val="windowText" lastClr="000000"/>
                </a:solidFill>
              </a:rPr>
              <a:t>Forecast</a:t>
            </a:r>
            <a:r>
              <a:rPr lang="en-US" sz="1600" b="1" baseline="0" dirty="0">
                <a:solidFill>
                  <a:sysClr val="windowText" lastClr="000000"/>
                </a:solidFill>
              </a:rPr>
              <a:t> Vs Actual OPEX</a:t>
            </a:r>
            <a:endParaRPr lang="en-US" sz="1600" b="1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32690105751990128"/>
          <c:y val="6.84237386993292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'P&amp;L Model'!$N$9</c:f>
              <c:strCache>
                <c:ptCount val="1"/>
                <c:pt idx="0">
                  <c:v>Sum of F.Opex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'P&amp;L Model'!$M$10:$M$22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'P&amp;L Model'!$N$10:$N$22</c:f>
              <c:numCache>
                <c:formatCode>_("$"* #,##0_);_("$"* \(#,##0\);_("$"* "-"??_);_(@_)</c:formatCode>
                <c:ptCount val="12"/>
                <c:pt idx="0">
                  <c:v>86000</c:v>
                </c:pt>
                <c:pt idx="1">
                  <c:v>86350</c:v>
                </c:pt>
                <c:pt idx="2">
                  <c:v>87200</c:v>
                </c:pt>
                <c:pt idx="3">
                  <c:v>87600</c:v>
                </c:pt>
                <c:pt idx="4">
                  <c:v>88500</c:v>
                </c:pt>
                <c:pt idx="5">
                  <c:v>89400</c:v>
                </c:pt>
                <c:pt idx="6">
                  <c:v>90300</c:v>
                </c:pt>
                <c:pt idx="7">
                  <c:v>91200</c:v>
                </c:pt>
                <c:pt idx="8">
                  <c:v>92100</c:v>
                </c:pt>
                <c:pt idx="9">
                  <c:v>92500</c:v>
                </c:pt>
                <c:pt idx="10">
                  <c:v>93400</c:v>
                </c:pt>
                <c:pt idx="11">
                  <c:v>94300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C1-45C0-B72E-9F71364AF717}"/>
            </c:ext>
          </c:extLst>
        </c:ser>
        <c:ser>
          <c:idx val="1"/>
          <c:order val="1"/>
          <c:tx>
            <c:strRef>
              <c:f>'P&amp;L Model'!$O$9</c:f>
              <c:strCache>
                <c:ptCount val="1"/>
                <c:pt idx="0">
                  <c:v>Sum of A.Opex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'P&amp;L Model'!$M$10:$M$22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'P&amp;L Model'!$O$10:$O$22</c:f>
              <c:numCache>
                <c:formatCode>_("$"* #,##0_);_("$"* \(#,##0\);_("$"* "-"??_);_(@_)</c:formatCode>
                <c:ptCount val="12"/>
                <c:pt idx="0">
                  <c:v>86000</c:v>
                </c:pt>
                <c:pt idx="1">
                  <c:v>86650</c:v>
                </c:pt>
                <c:pt idx="2">
                  <c:v>88300</c:v>
                </c:pt>
                <c:pt idx="3">
                  <c:v>89200</c:v>
                </c:pt>
                <c:pt idx="4">
                  <c:v>93000</c:v>
                </c:pt>
                <c:pt idx="5">
                  <c:v>94300</c:v>
                </c:pt>
                <c:pt idx="6">
                  <c:v>96300</c:v>
                </c:pt>
                <c:pt idx="7">
                  <c:v>98000</c:v>
                </c:pt>
                <c:pt idx="8">
                  <c:v>99500</c:v>
                </c:pt>
                <c:pt idx="9">
                  <c:v>103100</c:v>
                </c:pt>
                <c:pt idx="10">
                  <c:v>104700</c:v>
                </c:pt>
                <c:pt idx="11">
                  <c:v>106900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C1-45C0-B72E-9F71364AF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9324192"/>
        <c:axId val="1179324672"/>
      </c:lineChart>
      <c:catAx>
        <c:axId val="117932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324672"/>
        <c:crosses val="autoZero"/>
        <c:auto val="1"/>
        <c:lblAlgn val="ctr"/>
        <c:lblOffset val="100"/>
        <c:noMultiLvlLbl val="0"/>
      </c:catAx>
      <c:valAx>
        <c:axId val="1179324672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932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2.xlsx]DashBoard_Amdari!PivotTable1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ysClr val="windowText" lastClr="000000"/>
                </a:solidFill>
              </a:rPr>
              <a:t>Change</a:t>
            </a:r>
            <a:r>
              <a:rPr lang="en-US" sz="1600" b="1" baseline="0" dirty="0">
                <a:solidFill>
                  <a:sysClr val="windowText" lastClr="000000"/>
                </a:solidFill>
              </a:rPr>
              <a:t> In Revenue, Opex, Net Profit and </a:t>
            </a:r>
            <a:r>
              <a:rPr lang="en-US" sz="1600" b="1" baseline="0" dirty="0" err="1">
                <a:solidFill>
                  <a:sysClr val="windowText" lastClr="000000"/>
                </a:solidFill>
              </a:rPr>
              <a:t>CashFlow</a:t>
            </a:r>
            <a:r>
              <a:rPr lang="en-US" sz="1600" b="1" baseline="0" dirty="0">
                <a:solidFill>
                  <a:sysClr val="windowText" lastClr="000000"/>
                </a:solidFill>
              </a:rPr>
              <a:t> Based On Different Scenarios</a:t>
            </a:r>
            <a:endParaRPr lang="en-US" sz="1600" b="1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23743639997477539"/>
          <c:y val="3.1190425238788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8096728856132982E-2"/>
          <c:y val="0.10934831592683818"/>
          <c:w val="0.84334265623800053"/>
          <c:h val="0.80823678987583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DashBoard_Amdari!$E$59</c:f>
              <c:strCache>
                <c:ptCount val="1"/>
                <c:pt idx="0">
                  <c:v>Sum of Scenario Rev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DashBoard_Amdari!$E$60:$E$71</c:f>
              <c:numCache>
                <c:formatCode>_(* #,##0_);_(* \(#,##0\);_(* "-"??_);_(@_)</c:formatCode>
                <c:ptCount val="12"/>
                <c:pt idx="0">
                  <c:v>114000</c:v>
                </c:pt>
                <c:pt idx="1">
                  <c:v>118750</c:v>
                </c:pt>
                <c:pt idx="2">
                  <c:v>123500</c:v>
                </c:pt>
                <c:pt idx="3">
                  <c:v>105600</c:v>
                </c:pt>
                <c:pt idx="4">
                  <c:v>134400</c:v>
                </c:pt>
                <c:pt idx="5">
                  <c:v>148800</c:v>
                </c:pt>
                <c:pt idx="6">
                  <c:v>160050</c:v>
                </c:pt>
                <c:pt idx="7">
                  <c:v>164900</c:v>
                </c:pt>
                <c:pt idx="8">
                  <c:v>156800</c:v>
                </c:pt>
                <c:pt idx="9">
                  <c:v>161700</c:v>
                </c:pt>
                <c:pt idx="10">
                  <c:v>178200</c:v>
                </c:pt>
                <c:pt idx="11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469A-80F3-4E6F04FFE103}"/>
            </c:ext>
          </c:extLst>
        </c:ser>
        <c:ser>
          <c:idx val="1"/>
          <c:order val="1"/>
          <c:tx>
            <c:strRef>
              <c:f>DashBoard_Amdari!$F$59</c:f>
              <c:strCache>
                <c:ptCount val="1"/>
                <c:pt idx="0">
                  <c:v>Sum of Scenario Opex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DashBoard_Amdari!$F$60:$F$71</c:f>
              <c:numCache>
                <c:formatCode>_(* #,##0_);_(* \(#,##0\);_(* "-"??_);_(@_)</c:formatCode>
                <c:ptCount val="12"/>
                <c:pt idx="0">
                  <c:v>89440</c:v>
                </c:pt>
                <c:pt idx="1">
                  <c:v>89804</c:v>
                </c:pt>
                <c:pt idx="2">
                  <c:v>90688</c:v>
                </c:pt>
                <c:pt idx="3">
                  <c:v>91104</c:v>
                </c:pt>
                <c:pt idx="4">
                  <c:v>92040</c:v>
                </c:pt>
                <c:pt idx="5">
                  <c:v>92976</c:v>
                </c:pt>
                <c:pt idx="6">
                  <c:v>93912</c:v>
                </c:pt>
                <c:pt idx="7">
                  <c:v>94848</c:v>
                </c:pt>
                <c:pt idx="8">
                  <c:v>95784</c:v>
                </c:pt>
                <c:pt idx="9">
                  <c:v>96200</c:v>
                </c:pt>
                <c:pt idx="10">
                  <c:v>97136</c:v>
                </c:pt>
                <c:pt idx="11">
                  <c:v>98072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EB-469A-80F3-4E6F04FFE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373104"/>
        <c:axId val="22371664"/>
      </c:barChart>
      <c:lineChart>
        <c:grouping val="standard"/>
        <c:varyColors val="0"/>
        <c:ser>
          <c:idx val="2"/>
          <c:order val="2"/>
          <c:tx>
            <c:strRef>
              <c:f>DashBoard_Amdari!$G$59</c:f>
              <c:strCache>
                <c:ptCount val="1"/>
                <c:pt idx="0">
                  <c:v>Sum of Scenario Net Profit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DashBoard_Amdari!$G$60:$G$71</c:f>
              <c:numCache>
                <c:formatCode>_(* #,##0_);_(* \(#,##0\);_(* "-"??_);_(@_)</c:formatCode>
                <c:ptCount val="12"/>
                <c:pt idx="0">
                  <c:v>23860</c:v>
                </c:pt>
                <c:pt idx="1">
                  <c:v>28275.17</c:v>
                </c:pt>
                <c:pt idx="2">
                  <c:v>32170.33</c:v>
                </c:pt>
                <c:pt idx="3">
                  <c:v>13883.5</c:v>
                </c:pt>
                <c:pt idx="4">
                  <c:v>41776.67</c:v>
                </c:pt>
                <c:pt idx="5">
                  <c:v>55269.83</c:v>
                </c:pt>
                <c:pt idx="6">
                  <c:v>65613</c:v>
                </c:pt>
                <c:pt idx="7">
                  <c:v>69556.17</c:v>
                </c:pt>
                <c:pt idx="8">
                  <c:v>60549.33</c:v>
                </c:pt>
                <c:pt idx="9">
                  <c:v>65062.5</c:v>
                </c:pt>
                <c:pt idx="10">
                  <c:v>80655.67</c:v>
                </c:pt>
                <c:pt idx="11">
                  <c:v>101548.83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EB-469A-80F3-4E6F04FFE103}"/>
            </c:ext>
          </c:extLst>
        </c:ser>
        <c:ser>
          <c:idx val="3"/>
          <c:order val="3"/>
          <c:tx>
            <c:strRef>
              <c:f>DashBoard_Amdari!$H$59</c:f>
              <c:strCache>
                <c:ptCount val="1"/>
                <c:pt idx="0">
                  <c:v>Sum of Scenario Op CashFlow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DashBoard_Amdari!$H$60:$H$71</c:f>
              <c:numCache>
                <c:formatCode>_(* #,##0_);_(* \(#,##0\);_(* "-"??_);_(@_)</c:formatCode>
                <c:ptCount val="12"/>
                <c:pt idx="0">
                  <c:v>24693.33</c:v>
                </c:pt>
                <c:pt idx="1">
                  <c:v>28308.5</c:v>
                </c:pt>
                <c:pt idx="2">
                  <c:v>31803.660000000003</c:v>
                </c:pt>
                <c:pt idx="3">
                  <c:v>16016.83</c:v>
                </c:pt>
                <c:pt idx="4">
                  <c:v>37410</c:v>
                </c:pt>
                <c:pt idx="5">
                  <c:v>53703.16</c:v>
                </c:pt>
                <c:pt idx="6">
                  <c:v>66046.33</c:v>
                </c:pt>
                <c:pt idx="7">
                  <c:v>69789.5</c:v>
                </c:pt>
                <c:pt idx="8">
                  <c:v>58382.66</c:v>
                </c:pt>
                <c:pt idx="9">
                  <c:v>64295.83</c:v>
                </c:pt>
                <c:pt idx="10">
                  <c:v>74889</c:v>
                </c:pt>
                <c:pt idx="11">
                  <c:v>104882.16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2EB-469A-80F3-4E6F04FFE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73104"/>
        <c:axId val="22371664"/>
      </c:lineChart>
      <c:catAx>
        <c:axId val="2237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1664"/>
        <c:crosses val="autoZero"/>
        <c:auto val="1"/>
        <c:lblAlgn val="ctr"/>
        <c:lblOffset val="100"/>
        <c:noMultiLvlLbl val="0"/>
      </c:catAx>
      <c:valAx>
        <c:axId val="2237166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3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1324555400780838"/>
          <c:y val="0.51470607569902216"/>
          <c:w val="8.0807309015734768E-2"/>
          <c:h val="0.484935863813931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2.xlsx]DashBoard_Amdari!PivotTable1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ysClr val="windowText" lastClr="000000"/>
                </a:solidFill>
              </a:rPr>
              <a:t>Change In Revenue,Opex, Net Profit and CashFlow Based On Different Scenarios</a:t>
            </a:r>
          </a:p>
        </c:rich>
      </c:tx>
      <c:layout>
        <c:manualLayout>
          <c:xMode val="edge"/>
          <c:yMode val="edge"/>
          <c:x val="0.1646363614867552"/>
          <c:y val="4.5771878580794199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ln w="28575" cap="rnd">
            <a:solidFill>
              <a:schemeClr val="accent3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ln w="28575" cap="rnd">
            <a:solidFill>
              <a:schemeClr val="accent3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ln w="28575" cap="rnd">
            <a:solidFill>
              <a:schemeClr val="accent3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ln w="28575" cap="rnd">
            <a:solidFill>
              <a:schemeClr val="accent4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5349322160654491E-2"/>
          <c:y val="0.12970541726921028"/>
          <c:w val="0.84334265623800053"/>
          <c:h val="0.80823678987583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DashBoard_Amdari!$E$59</c:f>
              <c:strCache>
                <c:ptCount val="1"/>
                <c:pt idx="0">
                  <c:v>Sum of Scenario Rev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DashBoard_Amdari!$E$60:$E$71</c:f>
              <c:numCache>
                <c:formatCode>_(* #,##0_);_(* \(#,##0\);_(* "-"??_);_(@_)</c:formatCode>
                <c:ptCount val="12"/>
                <c:pt idx="0">
                  <c:v>131670.00000000003</c:v>
                </c:pt>
                <c:pt idx="1">
                  <c:v>137156.25000000003</c:v>
                </c:pt>
                <c:pt idx="2">
                  <c:v>142642.5</c:v>
                </c:pt>
                <c:pt idx="3">
                  <c:v>121968.00000000001</c:v>
                </c:pt>
                <c:pt idx="4">
                  <c:v>155232</c:v>
                </c:pt>
                <c:pt idx="5">
                  <c:v>171864</c:v>
                </c:pt>
                <c:pt idx="6">
                  <c:v>184857.75</c:v>
                </c:pt>
                <c:pt idx="7">
                  <c:v>190459.50000000003</c:v>
                </c:pt>
                <c:pt idx="8">
                  <c:v>181104</c:v>
                </c:pt>
                <c:pt idx="9">
                  <c:v>186763.5</c:v>
                </c:pt>
                <c:pt idx="10">
                  <c:v>205821.00000000003</c:v>
                </c:pt>
                <c:pt idx="11">
                  <c:v>231000.00000000003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DC-42A9-B631-89C7AE9C802E}"/>
            </c:ext>
          </c:extLst>
        </c:ser>
        <c:ser>
          <c:idx val="1"/>
          <c:order val="1"/>
          <c:tx>
            <c:strRef>
              <c:f>DashBoard_Amdari!$F$59</c:f>
              <c:strCache>
                <c:ptCount val="1"/>
                <c:pt idx="0">
                  <c:v>Sum of Scenario Opex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DashBoard_Amdari!$F$60:$F$71</c:f>
              <c:numCache>
                <c:formatCode>_(* #,##0_);_(* \(#,##0\);_(* "-"??_);_(@_)</c:formatCode>
                <c:ptCount val="12"/>
                <c:pt idx="0">
                  <c:v>87720</c:v>
                </c:pt>
                <c:pt idx="1">
                  <c:v>88077</c:v>
                </c:pt>
                <c:pt idx="2">
                  <c:v>88944</c:v>
                </c:pt>
                <c:pt idx="3">
                  <c:v>89352</c:v>
                </c:pt>
                <c:pt idx="4">
                  <c:v>90270</c:v>
                </c:pt>
                <c:pt idx="5">
                  <c:v>91188</c:v>
                </c:pt>
                <c:pt idx="6">
                  <c:v>92106</c:v>
                </c:pt>
                <c:pt idx="7">
                  <c:v>93024</c:v>
                </c:pt>
                <c:pt idx="8">
                  <c:v>93942</c:v>
                </c:pt>
                <c:pt idx="9">
                  <c:v>94350</c:v>
                </c:pt>
                <c:pt idx="10">
                  <c:v>95268</c:v>
                </c:pt>
                <c:pt idx="11">
                  <c:v>96186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DC-42A9-B631-89C7AE9C8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373104"/>
        <c:axId val="22371664"/>
      </c:barChart>
      <c:lineChart>
        <c:grouping val="standard"/>
        <c:varyColors val="0"/>
        <c:ser>
          <c:idx val="2"/>
          <c:order val="2"/>
          <c:tx>
            <c:strRef>
              <c:f>DashBoard_Amdari!$G$59</c:f>
              <c:strCache>
                <c:ptCount val="1"/>
                <c:pt idx="0">
                  <c:v>Sum of Scenario Net Profit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DashBoard_Amdari!$G$60:$G$71</c:f>
              <c:numCache>
                <c:formatCode>_(* #,##0_);_(* \(#,##0\);_(* "-"??_);_(@_)</c:formatCode>
                <c:ptCount val="12"/>
                <c:pt idx="0">
                  <c:v>43250.000000000029</c:v>
                </c:pt>
                <c:pt idx="1">
                  <c:v>48408.420000000027</c:v>
                </c:pt>
                <c:pt idx="2">
                  <c:v>53056.83</c:v>
                </c:pt>
                <c:pt idx="3">
                  <c:v>32003.500000000015</c:v>
                </c:pt>
                <c:pt idx="4">
                  <c:v>64378.67</c:v>
                </c:pt>
                <c:pt idx="5">
                  <c:v>80121.83</c:v>
                </c:pt>
                <c:pt idx="6">
                  <c:v>92226.75</c:v>
                </c:pt>
                <c:pt idx="7">
                  <c:v>96939.670000000027</c:v>
                </c:pt>
                <c:pt idx="8">
                  <c:v>86695.33</c:v>
                </c:pt>
                <c:pt idx="9">
                  <c:v>91976</c:v>
                </c:pt>
                <c:pt idx="10">
                  <c:v>110144.67000000003</c:v>
                </c:pt>
                <c:pt idx="11">
                  <c:v>134434.83000000002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DC-42A9-B631-89C7AE9C802E}"/>
            </c:ext>
          </c:extLst>
        </c:ser>
        <c:ser>
          <c:idx val="3"/>
          <c:order val="3"/>
          <c:tx>
            <c:strRef>
              <c:f>DashBoard_Amdari!$H$59</c:f>
              <c:strCache>
                <c:ptCount val="1"/>
                <c:pt idx="0">
                  <c:v>Sum of Scenario Op CashFlow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DashBoard_Amdari!$H$60:$H$71</c:f>
              <c:numCache>
                <c:formatCode>_(* #,##0_);_(* \(#,##0\);_(* "-"??_);_(@_)</c:formatCode>
                <c:ptCount val="12"/>
                <c:pt idx="0">
                  <c:v>44083.330000000031</c:v>
                </c:pt>
                <c:pt idx="1">
                  <c:v>48441.750000000029</c:v>
                </c:pt>
                <c:pt idx="2">
                  <c:v>52690.16</c:v>
                </c:pt>
                <c:pt idx="3">
                  <c:v>34136.830000000016</c:v>
                </c:pt>
                <c:pt idx="4">
                  <c:v>60012</c:v>
                </c:pt>
                <c:pt idx="5">
                  <c:v>78555.16</c:v>
                </c:pt>
                <c:pt idx="6">
                  <c:v>92660.08</c:v>
                </c:pt>
                <c:pt idx="7">
                  <c:v>97173.000000000029</c:v>
                </c:pt>
                <c:pt idx="8">
                  <c:v>84528.66</c:v>
                </c:pt>
                <c:pt idx="9">
                  <c:v>91209.33</c:v>
                </c:pt>
                <c:pt idx="10">
                  <c:v>104378.00000000003</c:v>
                </c:pt>
                <c:pt idx="11">
                  <c:v>137768.16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FDC-42A9-B631-89C7AE9C8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73104"/>
        <c:axId val="22371664"/>
      </c:lineChart>
      <c:catAx>
        <c:axId val="2237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1664"/>
        <c:crosses val="autoZero"/>
        <c:auto val="1"/>
        <c:lblAlgn val="ctr"/>
        <c:lblOffset val="100"/>
        <c:noMultiLvlLbl val="0"/>
      </c:catAx>
      <c:valAx>
        <c:axId val="2237166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31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91324555400780838"/>
          <c:y val="0.51470607569902216"/>
          <c:w val="8.0807309015734768E-2"/>
          <c:h val="0.484935863813931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[Copy of Amdari Project 2.xlsx]DashBoard_Amdari!PivotTable1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ysClr val="windowText" lastClr="000000"/>
                </a:solidFill>
              </a:rPr>
              <a:t>Change</a:t>
            </a:r>
            <a:r>
              <a:rPr lang="en-US" sz="1600" b="1" baseline="0" dirty="0">
                <a:solidFill>
                  <a:sysClr val="windowText" lastClr="000000"/>
                </a:solidFill>
              </a:rPr>
              <a:t> In Revenue, Opex, Net Profit and </a:t>
            </a:r>
            <a:r>
              <a:rPr lang="en-US" sz="1600" b="1" baseline="0" dirty="0" err="1">
                <a:solidFill>
                  <a:sysClr val="windowText" lastClr="000000"/>
                </a:solidFill>
              </a:rPr>
              <a:t>CashFlow</a:t>
            </a:r>
            <a:r>
              <a:rPr lang="en-US" sz="1600" b="1" baseline="0" dirty="0">
                <a:solidFill>
                  <a:sysClr val="windowText" lastClr="000000"/>
                </a:solidFill>
              </a:rPr>
              <a:t> Based On Different Scenarios</a:t>
            </a:r>
            <a:endParaRPr lang="en-US" sz="1600" b="1" dirty="0">
              <a:solidFill>
                <a:sysClr val="windowText" lastClr="000000"/>
              </a:solidFill>
            </a:endParaRPr>
          </a:p>
        </c:rich>
      </c:tx>
      <c:layout>
        <c:manualLayout>
          <c:xMode val="edge"/>
          <c:yMode val="edge"/>
          <c:x val="0.12065298417004455"/>
          <c:y val="4.5771878580794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8096728856132982E-2"/>
          <c:y val="0.10934831592683818"/>
          <c:w val="0.84334265623800053"/>
          <c:h val="0.80823678987583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DashBoard_Amdari!$E$59</c:f>
              <c:strCache>
                <c:ptCount val="1"/>
                <c:pt idx="0">
                  <c:v>Sum of Scenario Rev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DashBoard_Amdari!$E$60:$E$71</c:f>
              <c:numCache>
                <c:formatCode>_(* #,##0_);_(* \(#,##0\);_(* "-"??_);_(@_)</c:formatCode>
                <c:ptCount val="12"/>
                <c:pt idx="0">
                  <c:v>114000</c:v>
                </c:pt>
                <c:pt idx="1">
                  <c:v>118750</c:v>
                </c:pt>
                <c:pt idx="2">
                  <c:v>123500</c:v>
                </c:pt>
                <c:pt idx="3">
                  <c:v>105600</c:v>
                </c:pt>
                <c:pt idx="4">
                  <c:v>134400</c:v>
                </c:pt>
                <c:pt idx="5">
                  <c:v>148800</c:v>
                </c:pt>
                <c:pt idx="6">
                  <c:v>160050</c:v>
                </c:pt>
                <c:pt idx="7">
                  <c:v>164900</c:v>
                </c:pt>
                <c:pt idx="8">
                  <c:v>156800</c:v>
                </c:pt>
                <c:pt idx="9">
                  <c:v>161700</c:v>
                </c:pt>
                <c:pt idx="10">
                  <c:v>178200</c:v>
                </c:pt>
                <c:pt idx="11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F-4696-9F07-AF47F88BE625}"/>
            </c:ext>
          </c:extLst>
        </c:ser>
        <c:ser>
          <c:idx val="1"/>
          <c:order val="1"/>
          <c:tx>
            <c:strRef>
              <c:f>DashBoard_Amdari!$F$59</c:f>
              <c:strCache>
                <c:ptCount val="1"/>
                <c:pt idx="0">
                  <c:v>Sum of Scenario Opex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DashBoard_Amdari!$F$60:$F$71</c:f>
              <c:numCache>
                <c:formatCode>_(* #,##0_);_(* \(#,##0\);_(* "-"??_);_(@_)</c:formatCode>
                <c:ptCount val="12"/>
                <c:pt idx="0">
                  <c:v>89440</c:v>
                </c:pt>
                <c:pt idx="1">
                  <c:v>89804</c:v>
                </c:pt>
                <c:pt idx="2">
                  <c:v>90688</c:v>
                </c:pt>
                <c:pt idx="3">
                  <c:v>91104</c:v>
                </c:pt>
                <c:pt idx="4">
                  <c:v>92040</c:v>
                </c:pt>
                <c:pt idx="5">
                  <c:v>92976</c:v>
                </c:pt>
                <c:pt idx="6">
                  <c:v>93912</c:v>
                </c:pt>
                <c:pt idx="7">
                  <c:v>94848</c:v>
                </c:pt>
                <c:pt idx="8">
                  <c:v>95784</c:v>
                </c:pt>
                <c:pt idx="9">
                  <c:v>96200</c:v>
                </c:pt>
                <c:pt idx="10">
                  <c:v>97136</c:v>
                </c:pt>
                <c:pt idx="11">
                  <c:v>98072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F-4696-9F07-AF47F88BE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373104"/>
        <c:axId val="22371664"/>
      </c:barChart>
      <c:lineChart>
        <c:grouping val="standard"/>
        <c:varyColors val="0"/>
        <c:ser>
          <c:idx val="2"/>
          <c:order val="2"/>
          <c:tx>
            <c:strRef>
              <c:f>DashBoard_Amdari!$G$59</c:f>
              <c:strCache>
                <c:ptCount val="1"/>
                <c:pt idx="0">
                  <c:v>Sum of Scenario Net Profit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DashBoard_Amdari!$G$60:$G$71</c:f>
              <c:numCache>
                <c:formatCode>_(* #,##0_);_(* \(#,##0\);_(* "-"??_);_(@_)</c:formatCode>
                <c:ptCount val="12"/>
                <c:pt idx="0">
                  <c:v>23860</c:v>
                </c:pt>
                <c:pt idx="1">
                  <c:v>28275.17</c:v>
                </c:pt>
                <c:pt idx="2">
                  <c:v>32170.33</c:v>
                </c:pt>
                <c:pt idx="3">
                  <c:v>13883.5</c:v>
                </c:pt>
                <c:pt idx="4">
                  <c:v>41776.67</c:v>
                </c:pt>
                <c:pt idx="5">
                  <c:v>55269.83</c:v>
                </c:pt>
                <c:pt idx="6">
                  <c:v>65613</c:v>
                </c:pt>
                <c:pt idx="7">
                  <c:v>69556.17</c:v>
                </c:pt>
                <c:pt idx="8">
                  <c:v>60549.33</c:v>
                </c:pt>
                <c:pt idx="9">
                  <c:v>65062.5</c:v>
                </c:pt>
                <c:pt idx="10">
                  <c:v>80655.67</c:v>
                </c:pt>
                <c:pt idx="11">
                  <c:v>101548.83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7DF-4696-9F07-AF47F88BE625}"/>
            </c:ext>
          </c:extLst>
        </c:ser>
        <c:ser>
          <c:idx val="3"/>
          <c:order val="3"/>
          <c:tx>
            <c:strRef>
              <c:f>DashBoard_Amdari!$H$59</c:f>
              <c:strCache>
                <c:ptCount val="1"/>
                <c:pt idx="0">
                  <c:v>Sum of Scenario Op CashFlow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DashBoard_Amdari!$D$60:$D$71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DashBoard_Amdari!$H$60:$H$71</c:f>
              <c:numCache>
                <c:formatCode>_(* #,##0_);_(* \(#,##0\);_(* "-"??_);_(@_)</c:formatCode>
                <c:ptCount val="12"/>
                <c:pt idx="0">
                  <c:v>24693.33</c:v>
                </c:pt>
                <c:pt idx="1">
                  <c:v>28308.5</c:v>
                </c:pt>
                <c:pt idx="2">
                  <c:v>31803.660000000003</c:v>
                </c:pt>
                <c:pt idx="3">
                  <c:v>16016.83</c:v>
                </c:pt>
                <c:pt idx="4">
                  <c:v>37410</c:v>
                </c:pt>
                <c:pt idx="5">
                  <c:v>53703.16</c:v>
                </c:pt>
                <c:pt idx="6">
                  <c:v>66046.33</c:v>
                </c:pt>
                <c:pt idx="7">
                  <c:v>69789.5</c:v>
                </c:pt>
                <c:pt idx="8">
                  <c:v>58382.66</c:v>
                </c:pt>
                <c:pt idx="9">
                  <c:v>64295.83</c:v>
                </c:pt>
                <c:pt idx="10">
                  <c:v>74889</c:v>
                </c:pt>
                <c:pt idx="11">
                  <c:v>104882.16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7DF-4696-9F07-AF47F88BE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73104"/>
        <c:axId val="22371664"/>
      </c:lineChart>
      <c:catAx>
        <c:axId val="2237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1664"/>
        <c:crosses val="autoZero"/>
        <c:auto val="1"/>
        <c:lblAlgn val="ctr"/>
        <c:lblOffset val="100"/>
        <c:noMultiLvlLbl val="0"/>
      </c:catAx>
      <c:valAx>
        <c:axId val="2237166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3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1324555400780838"/>
          <c:y val="0.51470607569902216"/>
          <c:w val="8.0807309015734768E-2"/>
          <c:h val="0.484935863813931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956" y="4583953"/>
            <a:ext cx="3514393" cy="14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/>
              <a:t>OHERA Health Care</a:t>
            </a:r>
          </a:p>
        </p:txBody>
      </p:sp>
      <p:pic>
        <p:nvPicPr>
          <p:cNvPr id="5" name="Picture 4" descr="Close-up of stethoscope in scrubs pocket">
            <a:extLst>
              <a:ext uri="{FF2B5EF4-FFF2-40B4-BE49-F238E27FC236}">
                <a16:creationId xmlns:a16="http://schemas.microsoft.com/office/drawing/2014/main" id="{25560C68-9418-6A05-6834-9820ED65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45" b="17510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4583953"/>
            <a:ext cx="4229100" cy="1465973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Actuals and Forecast Analysis For Ohera Health</a:t>
            </a:r>
          </a:p>
          <a:p>
            <a:pPr algn="l" defTabSz="91440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Prepared for: Executive Leadership</a:t>
            </a:r>
          </a:p>
          <a:p>
            <a:pPr algn="l" defTabSz="91440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Prepared by: Nosen Indiamaowei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Date: January 2026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E00D6-08EC-7409-931D-AE7849711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7A7AE5D-3058-9349-A09C-36A106C6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72564AF-366C-4F64-57E9-1DDB94F9E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E58AF-17CA-BD57-1CB7-EC92AF95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>
            <a:normAutofit/>
          </a:bodyPr>
          <a:lstStyle/>
          <a:p>
            <a:r>
              <a:rPr lang="en-US" sz="2800" dirty="0"/>
              <a:t>Scenario Analysis – Best Case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C601D-F0FC-088D-4005-B8EACFDE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443577-30A1-EF36-3BD1-213ECA1A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B311-5E30-984F-D80D-F4073FA5D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Shows a clear upward trajectory from January to December.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• 	December stands out with a significant spike — likely seasonal 	or scenario‑driven.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• 	The consistent growth creates increasing separation from 	opex, which drives margin expansion.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         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• 	Net profit, Tracks closely with net profit, including the April 	dip.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• 	Strong upward movement from mid‑year through December.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96ED3F4-5EE9-25B9-37A8-CE39BD87ED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056510"/>
              </p:ext>
            </p:extLst>
          </p:nvPr>
        </p:nvGraphicFramePr>
        <p:xfrm>
          <a:off x="418338" y="2734056"/>
          <a:ext cx="8373618" cy="348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0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pic>
        <p:nvPicPr>
          <p:cNvPr id="5" name="Picture 4" descr="Electrocardiogram">
            <a:extLst>
              <a:ext uri="{FF2B5EF4-FFF2-40B4-BE49-F238E27FC236}">
                <a16:creationId xmlns:a16="http://schemas.microsoft.com/office/drawing/2014/main" id="{196276EE-C9EB-2C0C-4E70-4786CC4E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2349"/>
            <a:ext cx="9144000" cy="26556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4051"/>
            <a:ext cx="8229600" cy="2782111"/>
          </a:xfrm>
        </p:spPr>
        <p:txBody>
          <a:bodyPr>
            <a:normAutofit lnSpcReduction="10000"/>
          </a:bodyPr>
          <a:lstStyle/>
          <a:p>
            <a:r>
              <a:rPr dirty="0"/>
              <a:t>Revenue underperformance is primary risk.</a:t>
            </a:r>
          </a:p>
          <a:p>
            <a:r>
              <a:rPr dirty="0"/>
              <a:t>Cash position strong.</a:t>
            </a:r>
            <a:endParaRPr lang="en-US" dirty="0"/>
          </a:p>
          <a:p>
            <a:r>
              <a:rPr lang="en-US" dirty="0"/>
              <a:t>OPEX stability suggests effective cost control.</a:t>
            </a:r>
          </a:p>
          <a:p>
            <a:r>
              <a:rPr lang="en-US" dirty="0"/>
              <a:t>Revenue uplift improves cash flow.</a:t>
            </a:r>
          </a:p>
          <a:p>
            <a:r>
              <a:rPr lang="en-US" dirty="0"/>
              <a:t>Scenario modeling provides roadmap.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/>
              <a:t>Strengthen revenue cycle management.</a:t>
            </a:r>
          </a:p>
          <a:p>
            <a:r>
              <a:rPr lang="en-US" sz="2100"/>
              <a:t>Implement cost-reduction initiatives.</a:t>
            </a:r>
          </a:p>
          <a:p>
            <a:r>
              <a:rPr lang="en-US" sz="2100"/>
              <a:t>Enhance forecasting accuracy.</a:t>
            </a:r>
          </a:p>
          <a:p>
            <a:r>
              <a:rPr lang="en-US" sz="2100"/>
              <a:t>Expand scenario planning.</a:t>
            </a:r>
          </a:p>
          <a:p>
            <a:r>
              <a:rPr lang="en-US" sz="2100"/>
              <a:t>Recommend scenario-based planning.</a:t>
            </a:r>
          </a:p>
          <a:p>
            <a:r>
              <a:rPr lang="en-US" sz="2100"/>
              <a:t>OPEX overspend must be addressed.</a:t>
            </a:r>
          </a:p>
          <a:p>
            <a:endParaRPr lang="en-US" sz="2100"/>
          </a:p>
          <a:p>
            <a:endParaRPr lang="en-US" sz="2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Minimize">
            <a:extLst>
              <a:ext uri="{FF2B5EF4-FFF2-40B4-BE49-F238E27FC236}">
                <a16:creationId xmlns:a16="http://schemas.microsoft.com/office/drawing/2014/main" id="{6F3133AE-266D-54ED-970E-BB746ACC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vice on a finger">
            <a:extLst>
              <a:ext uri="{FF2B5EF4-FFF2-40B4-BE49-F238E27FC236}">
                <a16:creationId xmlns:a16="http://schemas.microsoft.com/office/drawing/2014/main" id="{27DE19E9-45D4-64FD-1D8A-35D9EDBB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412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AF324-242A-5A4D-C1C3-84D599164D11}"/>
              </a:ext>
            </a:extLst>
          </p:cNvPr>
          <p:cNvSpPr txBox="1"/>
          <p:nvPr/>
        </p:nvSpPr>
        <p:spPr>
          <a:xfrm>
            <a:off x="5648707" y="2434201"/>
            <a:ext cx="2866642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</a:rPr>
              <a:t>Ohera serves 1,200–1,800 patients monthly, differentiating itself through fast service delivery, in-house diagnostics, and integrated care, which significantly reduces referral delays and improves patient satisfaction.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0" dirty="0">
                <a:effectLst/>
              </a:rPr>
              <a:t>However, its operating model is cost-intensive, with salaries, medical supplies, and rent accounting for over 60% of monthly expenses, making cashflow predictability critical for sustainability.</a:t>
            </a:r>
          </a:p>
        </p:txBody>
      </p:sp>
    </p:spTree>
    <p:extLst>
      <p:ext uri="{BB962C8B-B14F-4D97-AF65-F5344CB8AC3E}">
        <p14:creationId xmlns:p14="http://schemas.microsoft.com/office/powerpoint/2010/main" val="309501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D16DC-788C-AC46-E686-BB439C20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391"/>
            <a:ext cx="9143426" cy="55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r>
              <a:rPr lang="en-US" sz="3500"/>
              <a:t>Executive Summary</a:t>
            </a:r>
          </a:p>
        </p:txBody>
      </p:sp>
      <p:pic>
        <p:nvPicPr>
          <p:cNvPr id="5" name="Picture 4" descr="Stethoscope on a white coat">
            <a:extLst>
              <a:ext uri="{FF2B5EF4-FFF2-40B4-BE49-F238E27FC236}">
                <a16:creationId xmlns:a16="http://schemas.microsoft.com/office/drawing/2014/main" id="{4BA72376-AF38-37A8-CA25-01326FC8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6" r="58532" b="1"/>
          <a:stretch>
            <a:fillRect/>
          </a:stretch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300" y="2614612"/>
            <a:ext cx="3968747" cy="3752849"/>
          </a:xfrm>
        </p:spPr>
        <p:txBody>
          <a:bodyPr>
            <a:normAutofit/>
          </a:bodyPr>
          <a:lstStyle/>
          <a:p>
            <a:r>
              <a:rPr lang="en-US" sz="1600" dirty="0"/>
              <a:t>Revenue trending upward but below budget expectations.</a:t>
            </a:r>
          </a:p>
          <a:p>
            <a:r>
              <a:rPr lang="en-US" sz="1600" dirty="0"/>
              <a:t>OPEX rising and consistently above forecast.</a:t>
            </a:r>
          </a:p>
          <a:p>
            <a:r>
              <a:rPr lang="en-US" sz="1600" dirty="0"/>
              <a:t>Cash position strengthens month-over-month.</a:t>
            </a:r>
          </a:p>
          <a:p>
            <a:r>
              <a:rPr lang="en-US" sz="1600" dirty="0"/>
              <a:t>Scenario analysis highlights opportunities for improved operating cash flow.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Actual vs Budgeted Revenue Trend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Budgeted revenue grows from ~$225K to ~$375K; actual revenue from ~$100K to ~$175K.</a:t>
            </a:r>
          </a:p>
          <a:p>
            <a:r>
              <a:rPr dirty="0"/>
              <a:t>Actual revenue significantly lags budget.</a:t>
            </a:r>
          </a:p>
          <a:p>
            <a:pPr marL="0" indent="0">
              <a:buNone/>
            </a:pP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9E74B8-1EC8-4A83-B3F9-47264816C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101921"/>
              </p:ext>
            </p:extLst>
          </p:nvPr>
        </p:nvGraphicFramePr>
        <p:xfrm>
          <a:off x="457200" y="4024248"/>
          <a:ext cx="8094039" cy="268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Forecast Closing Cash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Cash increases from ~$100K to ~$700K.</a:t>
            </a:r>
          </a:p>
          <a:p>
            <a:r>
              <a:rPr dirty="0"/>
              <a:t>Strong cash position despite revenue underperformance.</a:t>
            </a:r>
          </a:p>
          <a:p>
            <a:pPr marL="0" indent="0">
              <a:buNone/>
            </a:pPr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3F8943-14BA-4A7E-B355-1E7F82456E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509261"/>
              </p:ext>
            </p:extLst>
          </p:nvPr>
        </p:nvGraphicFramePr>
        <p:xfrm>
          <a:off x="340468" y="3359380"/>
          <a:ext cx="8443609" cy="307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Forecast vs Actual OPEX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Actual OPEX exceeds forecast all year.</a:t>
            </a:r>
          </a:p>
          <a:p>
            <a:r>
              <a:rPr dirty="0"/>
              <a:t>Rising cost pressures.</a:t>
            </a:r>
          </a:p>
          <a:p>
            <a:pPr marL="0" indent="0">
              <a:buNone/>
            </a:pP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98848D8-A782-470B-95F5-57CEDFCABE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998832"/>
              </p:ext>
            </p:extLst>
          </p:nvPr>
        </p:nvGraphicFramePr>
        <p:xfrm>
          <a:off x="875566" y="3445052"/>
          <a:ext cx="6030995" cy="2681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>
            <a:normAutofit/>
          </a:bodyPr>
          <a:lstStyle/>
          <a:p>
            <a:r>
              <a:rPr lang="en-US" sz="2800" dirty="0"/>
              <a:t>Scenario Analysis – Base Case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Scenario revenue increases; OPEX stable; operating cash flow improves.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• 	Top‑line momentum + stable cost base = expanding margins.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• 	Cash flow strength validates the quality of earnings.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• 	The April dip could signal a one‑time event or seasonality worth 	explaining in your narrative.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• 	Q4 surge is a highlight — ideal for emphasizing strategic wins or scenario upside.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B17523A-F923-8E47-39D9-4E0E79E6A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21597"/>
              </p:ext>
            </p:extLst>
          </p:nvPr>
        </p:nvGraphicFramePr>
        <p:xfrm>
          <a:off x="418338" y="2734056"/>
          <a:ext cx="8373618" cy="3483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08C1B-ABDA-7A25-FF34-06F5995B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0DB017A-357F-7F28-57A0-A0478B2B7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4C773C1-DA11-775A-FE53-AF5F34FC9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88199-A8D0-B997-D7FF-6D884BA6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>
            <a:normAutofit/>
          </a:bodyPr>
          <a:lstStyle/>
          <a:p>
            <a:r>
              <a:rPr lang="en-US" sz="2800" dirty="0"/>
              <a:t>Scenario Analysis – Worst Case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46E931-2297-7CD5-602A-7C1662B07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E8B0A2-A10E-BDE6-EF89-BCB563543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1D45-BB3C-CAA8-B8F7-6D829CC59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  <a:p>
            <a:pPr marL="0" indent="0">
              <a:lnSpc>
                <a:spcPct val="90000"/>
              </a:lnSpc>
              <a:buNone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68F0D-61A0-2933-7966-D404EE61CEA0}"/>
              </a:ext>
            </a:extLst>
          </p:cNvPr>
          <p:cNvSpPr txBox="1"/>
          <p:nvPr/>
        </p:nvSpPr>
        <p:spPr>
          <a:xfrm>
            <a:off x="3824495" y="416860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Revenue increases almost every month, with a pronounced jump in December.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This suggests either seasonality, scenario‑based uplift, or strategic initiatives paying off.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The widening gap between revenue and opex is the foundation of margin expansion.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The April dip is a point worth explaining — seasonality, one‑time events, or scenario assumptions.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B17523A-F923-8E47-39D9-4E0E79E6A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5633419"/>
              </p:ext>
            </p:extLst>
          </p:nvPr>
        </p:nvGraphicFramePr>
        <p:xfrm>
          <a:off x="351999" y="2784641"/>
          <a:ext cx="8553723" cy="374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2492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528</Words>
  <Application>Microsoft Office PowerPoint</Application>
  <PresentationFormat>On-screen Show (4:3)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OHERA Health Care</vt:lpstr>
      <vt:lpstr>PowerPoint Presentation</vt:lpstr>
      <vt:lpstr>PowerPoint Presentation</vt:lpstr>
      <vt:lpstr>Executive Summary</vt:lpstr>
      <vt:lpstr>Actual vs Budgeted Revenue Trend</vt:lpstr>
      <vt:lpstr>Forecast Closing Cash</vt:lpstr>
      <vt:lpstr>Forecast vs Actual OPEX</vt:lpstr>
      <vt:lpstr>Scenario Analysis – Base Case</vt:lpstr>
      <vt:lpstr>Scenario Analysis – Worst Case</vt:lpstr>
      <vt:lpstr>Scenario Analysis – Best Case</vt:lpstr>
      <vt:lpstr>Key Takeaways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'Nosen Indiamaowei</cp:lastModifiedBy>
  <cp:revision>3</cp:revision>
  <dcterms:created xsi:type="dcterms:W3CDTF">2013-01-27T09:14:16Z</dcterms:created>
  <dcterms:modified xsi:type="dcterms:W3CDTF">2026-01-29T14:35:55Z</dcterms:modified>
  <cp:category/>
</cp:coreProperties>
</file>